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200900" cy="10080625"/>
  <p:notesSz cx="6797675" cy="9926638"/>
  <p:defaultTextStyle>
    <a:defPPr>
      <a:defRPr lang="it-IT"/>
    </a:defPPr>
    <a:lvl1pPr marL="0" algn="l" defTabSz="98746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93730" algn="l" defTabSz="98746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87461" algn="l" defTabSz="98746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81191" algn="l" defTabSz="98746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74921" algn="l" defTabSz="98746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468651" algn="l" defTabSz="98746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962382" algn="l" defTabSz="98746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456112" algn="l" defTabSz="98746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949842" algn="l" defTabSz="98746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 varScale="1">
        <p:scale>
          <a:sx n="68" d="100"/>
          <a:sy n="68" d="100"/>
        </p:scale>
        <p:origin x="-1554" y="-108"/>
      </p:cViewPr>
      <p:guideLst>
        <p:guide orient="horz" pos="3175"/>
        <p:guide pos="22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40068" y="3131530"/>
            <a:ext cx="6120765" cy="21608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80135" y="5712354"/>
            <a:ext cx="5040630" cy="25761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37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874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811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749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686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623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5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498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49C5B-BEB7-410C-ABA0-59FA1FD4ED3E}" type="datetimeFigureOut">
              <a:rPr lang="it-IT" smtClean="0"/>
              <a:pPr/>
              <a:t>05/10/2018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38E19-F811-4267-9834-119E2E66A3D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49C5B-BEB7-410C-ABA0-59FA1FD4ED3E}" type="datetimeFigureOut">
              <a:rPr lang="it-IT" smtClean="0"/>
              <a:pPr/>
              <a:t>05/10/2018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38E19-F811-4267-9834-119E2E66A3D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5220652" y="403694"/>
            <a:ext cx="1620203" cy="86012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360045" y="403694"/>
            <a:ext cx="4740593" cy="86012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49C5B-BEB7-410C-ABA0-59FA1FD4ED3E}" type="datetimeFigureOut">
              <a:rPr lang="it-IT" smtClean="0"/>
              <a:pPr/>
              <a:t>05/10/2018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38E19-F811-4267-9834-119E2E66A3D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49C5B-BEB7-410C-ABA0-59FA1FD4ED3E}" type="datetimeFigureOut">
              <a:rPr lang="it-IT" smtClean="0"/>
              <a:pPr/>
              <a:t>05/10/2018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38E19-F811-4267-9834-119E2E66A3D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68822" y="6477735"/>
            <a:ext cx="6120765" cy="2002124"/>
          </a:xfrm>
        </p:spPr>
        <p:txBody>
          <a:bodyPr anchor="t"/>
          <a:lstStyle>
            <a:lvl1pPr algn="l">
              <a:defRPr sz="43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68822" y="4272600"/>
            <a:ext cx="6120765" cy="2205136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373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8746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8119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7492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6865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6238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5611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4984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49C5B-BEB7-410C-ABA0-59FA1FD4ED3E}" type="datetimeFigureOut">
              <a:rPr lang="it-IT" smtClean="0"/>
              <a:pPr/>
              <a:t>05/10/2018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38E19-F811-4267-9834-119E2E66A3D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360045" y="2352148"/>
            <a:ext cx="3180398" cy="6652746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660457" y="2352148"/>
            <a:ext cx="3180398" cy="6652746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49C5B-BEB7-410C-ABA0-59FA1FD4ED3E}" type="datetimeFigureOut">
              <a:rPr lang="it-IT" smtClean="0"/>
              <a:pPr/>
              <a:t>05/10/2018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38E19-F811-4267-9834-119E2E66A3D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60046" y="2256474"/>
            <a:ext cx="3181648" cy="940391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3730" indent="0">
              <a:buNone/>
              <a:defRPr sz="2200" b="1"/>
            </a:lvl2pPr>
            <a:lvl3pPr marL="987461" indent="0">
              <a:buNone/>
              <a:defRPr sz="1900" b="1"/>
            </a:lvl3pPr>
            <a:lvl4pPr marL="1481191" indent="0">
              <a:buNone/>
              <a:defRPr sz="1700" b="1"/>
            </a:lvl4pPr>
            <a:lvl5pPr marL="1974921" indent="0">
              <a:buNone/>
              <a:defRPr sz="1700" b="1"/>
            </a:lvl5pPr>
            <a:lvl6pPr marL="2468651" indent="0">
              <a:buNone/>
              <a:defRPr sz="1700" b="1"/>
            </a:lvl6pPr>
            <a:lvl7pPr marL="2962382" indent="0">
              <a:buNone/>
              <a:defRPr sz="1700" b="1"/>
            </a:lvl7pPr>
            <a:lvl8pPr marL="3456112" indent="0">
              <a:buNone/>
              <a:defRPr sz="1700" b="1"/>
            </a:lvl8pPr>
            <a:lvl9pPr marL="3949842" indent="0">
              <a:buNone/>
              <a:defRPr sz="17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60046" y="3196864"/>
            <a:ext cx="3181648" cy="5808028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3657958" y="2256474"/>
            <a:ext cx="3182898" cy="940391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3730" indent="0">
              <a:buNone/>
              <a:defRPr sz="2200" b="1"/>
            </a:lvl2pPr>
            <a:lvl3pPr marL="987461" indent="0">
              <a:buNone/>
              <a:defRPr sz="1900" b="1"/>
            </a:lvl3pPr>
            <a:lvl4pPr marL="1481191" indent="0">
              <a:buNone/>
              <a:defRPr sz="1700" b="1"/>
            </a:lvl4pPr>
            <a:lvl5pPr marL="1974921" indent="0">
              <a:buNone/>
              <a:defRPr sz="1700" b="1"/>
            </a:lvl5pPr>
            <a:lvl6pPr marL="2468651" indent="0">
              <a:buNone/>
              <a:defRPr sz="1700" b="1"/>
            </a:lvl6pPr>
            <a:lvl7pPr marL="2962382" indent="0">
              <a:buNone/>
              <a:defRPr sz="1700" b="1"/>
            </a:lvl7pPr>
            <a:lvl8pPr marL="3456112" indent="0">
              <a:buNone/>
              <a:defRPr sz="1700" b="1"/>
            </a:lvl8pPr>
            <a:lvl9pPr marL="3949842" indent="0">
              <a:buNone/>
              <a:defRPr sz="17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3657958" y="3196864"/>
            <a:ext cx="3182898" cy="5808028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49C5B-BEB7-410C-ABA0-59FA1FD4ED3E}" type="datetimeFigureOut">
              <a:rPr lang="it-IT" smtClean="0"/>
              <a:pPr/>
              <a:t>05/10/2018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38E19-F811-4267-9834-119E2E66A3D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49C5B-BEB7-410C-ABA0-59FA1FD4ED3E}" type="datetimeFigureOut">
              <a:rPr lang="it-IT" smtClean="0"/>
              <a:pPr/>
              <a:t>05/10/2018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38E19-F811-4267-9834-119E2E66A3D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49C5B-BEB7-410C-ABA0-59FA1FD4ED3E}" type="datetimeFigureOut">
              <a:rPr lang="it-IT" smtClean="0"/>
              <a:pPr/>
              <a:t>05/10/2018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38E19-F811-4267-9834-119E2E66A3D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60045" y="401359"/>
            <a:ext cx="2369047" cy="1708106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815352" y="401359"/>
            <a:ext cx="4025504" cy="8603535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60045" y="2109465"/>
            <a:ext cx="2369047" cy="6895429"/>
          </a:xfrm>
        </p:spPr>
        <p:txBody>
          <a:bodyPr/>
          <a:lstStyle>
            <a:lvl1pPr marL="0" indent="0">
              <a:buNone/>
              <a:defRPr sz="1500"/>
            </a:lvl1pPr>
            <a:lvl2pPr marL="493730" indent="0">
              <a:buNone/>
              <a:defRPr sz="1300"/>
            </a:lvl2pPr>
            <a:lvl3pPr marL="987461" indent="0">
              <a:buNone/>
              <a:defRPr sz="1100"/>
            </a:lvl3pPr>
            <a:lvl4pPr marL="1481191" indent="0">
              <a:buNone/>
              <a:defRPr sz="1000"/>
            </a:lvl4pPr>
            <a:lvl5pPr marL="1974921" indent="0">
              <a:buNone/>
              <a:defRPr sz="1000"/>
            </a:lvl5pPr>
            <a:lvl6pPr marL="2468651" indent="0">
              <a:buNone/>
              <a:defRPr sz="1000"/>
            </a:lvl6pPr>
            <a:lvl7pPr marL="2962382" indent="0">
              <a:buNone/>
              <a:defRPr sz="1000"/>
            </a:lvl7pPr>
            <a:lvl8pPr marL="3456112" indent="0">
              <a:buNone/>
              <a:defRPr sz="1000"/>
            </a:lvl8pPr>
            <a:lvl9pPr marL="3949842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49C5B-BEB7-410C-ABA0-59FA1FD4ED3E}" type="datetimeFigureOut">
              <a:rPr lang="it-IT" smtClean="0"/>
              <a:pPr/>
              <a:t>05/10/2018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38E19-F811-4267-9834-119E2E66A3D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11427" y="7056438"/>
            <a:ext cx="4320540" cy="833053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411427" y="900722"/>
            <a:ext cx="4320540" cy="6048375"/>
          </a:xfrm>
        </p:spPr>
        <p:txBody>
          <a:bodyPr/>
          <a:lstStyle>
            <a:lvl1pPr marL="0" indent="0">
              <a:buNone/>
              <a:defRPr sz="3500"/>
            </a:lvl1pPr>
            <a:lvl2pPr marL="493730" indent="0">
              <a:buNone/>
              <a:defRPr sz="3000"/>
            </a:lvl2pPr>
            <a:lvl3pPr marL="987461" indent="0">
              <a:buNone/>
              <a:defRPr sz="2600"/>
            </a:lvl3pPr>
            <a:lvl4pPr marL="1481191" indent="0">
              <a:buNone/>
              <a:defRPr sz="2200"/>
            </a:lvl4pPr>
            <a:lvl5pPr marL="1974921" indent="0">
              <a:buNone/>
              <a:defRPr sz="2200"/>
            </a:lvl5pPr>
            <a:lvl6pPr marL="2468651" indent="0">
              <a:buNone/>
              <a:defRPr sz="2200"/>
            </a:lvl6pPr>
            <a:lvl7pPr marL="2962382" indent="0">
              <a:buNone/>
              <a:defRPr sz="2200"/>
            </a:lvl7pPr>
            <a:lvl8pPr marL="3456112" indent="0">
              <a:buNone/>
              <a:defRPr sz="2200"/>
            </a:lvl8pPr>
            <a:lvl9pPr marL="3949842" indent="0">
              <a:buNone/>
              <a:defRPr sz="22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411427" y="7889491"/>
            <a:ext cx="4320540" cy="1183072"/>
          </a:xfrm>
        </p:spPr>
        <p:txBody>
          <a:bodyPr/>
          <a:lstStyle>
            <a:lvl1pPr marL="0" indent="0">
              <a:buNone/>
              <a:defRPr sz="1500"/>
            </a:lvl1pPr>
            <a:lvl2pPr marL="493730" indent="0">
              <a:buNone/>
              <a:defRPr sz="1300"/>
            </a:lvl2pPr>
            <a:lvl3pPr marL="987461" indent="0">
              <a:buNone/>
              <a:defRPr sz="1100"/>
            </a:lvl3pPr>
            <a:lvl4pPr marL="1481191" indent="0">
              <a:buNone/>
              <a:defRPr sz="1000"/>
            </a:lvl4pPr>
            <a:lvl5pPr marL="1974921" indent="0">
              <a:buNone/>
              <a:defRPr sz="1000"/>
            </a:lvl5pPr>
            <a:lvl6pPr marL="2468651" indent="0">
              <a:buNone/>
              <a:defRPr sz="1000"/>
            </a:lvl6pPr>
            <a:lvl7pPr marL="2962382" indent="0">
              <a:buNone/>
              <a:defRPr sz="1000"/>
            </a:lvl7pPr>
            <a:lvl8pPr marL="3456112" indent="0">
              <a:buNone/>
              <a:defRPr sz="1000"/>
            </a:lvl8pPr>
            <a:lvl9pPr marL="3949842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49C5B-BEB7-410C-ABA0-59FA1FD4ED3E}" type="datetimeFigureOut">
              <a:rPr lang="it-IT" smtClean="0"/>
              <a:pPr/>
              <a:t>05/10/2018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38E19-F811-4267-9834-119E2E66A3D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360045" y="403693"/>
            <a:ext cx="6480810" cy="1680104"/>
          </a:xfrm>
          <a:prstGeom prst="rect">
            <a:avLst/>
          </a:prstGeom>
        </p:spPr>
        <p:txBody>
          <a:bodyPr vert="horz" lIns="98746" tIns="49373" rIns="98746" bIns="49373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60045" y="2352148"/>
            <a:ext cx="6480810" cy="6652746"/>
          </a:xfrm>
          <a:prstGeom prst="rect">
            <a:avLst/>
          </a:prstGeom>
        </p:spPr>
        <p:txBody>
          <a:bodyPr vert="horz" lIns="98746" tIns="49373" rIns="98746" bIns="49373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360045" y="9343247"/>
            <a:ext cx="1680210" cy="536700"/>
          </a:xfrm>
          <a:prstGeom prst="rect">
            <a:avLst/>
          </a:prstGeom>
        </p:spPr>
        <p:txBody>
          <a:bodyPr vert="horz" lIns="98746" tIns="49373" rIns="98746" bIns="49373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C49C5B-BEB7-410C-ABA0-59FA1FD4ED3E}" type="datetimeFigureOut">
              <a:rPr lang="it-IT" smtClean="0"/>
              <a:pPr/>
              <a:t>05/10/2018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2460308" y="9343247"/>
            <a:ext cx="2280285" cy="536700"/>
          </a:xfrm>
          <a:prstGeom prst="rect">
            <a:avLst/>
          </a:prstGeom>
        </p:spPr>
        <p:txBody>
          <a:bodyPr vert="horz" lIns="98746" tIns="49373" rIns="98746" bIns="49373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5160645" y="9343247"/>
            <a:ext cx="1680210" cy="536700"/>
          </a:xfrm>
          <a:prstGeom prst="rect">
            <a:avLst/>
          </a:prstGeom>
        </p:spPr>
        <p:txBody>
          <a:bodyPr vert="horz" lIns="98746" tIns="49373" rIns="98746" bIns="49373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938E19-F811-4267-9834-119E2E66A3D4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87461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0298" indent="-370298" algn="l" defTabSz="987461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2312" indent="-308581" algn="l" defTabSz="987461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34326" indent="-246865" algn="l" defTabSz="987461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28056" indent="-246865" algn="l" defTabSz="987461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21786" indent="-246865" algn="l" defTabSz="987461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15517" indent="-246865" algn="l" defTabSz="987461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09247" indent="-246865" algn="l" defTabSz="987461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02977" indent="-246865" algn="l" defTabSz="987461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196707" indent="-246865" algn="l" defTabSz="987461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8746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93730" algn="l" defTabSz="98746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87461" algn="l" defTabSz="98746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81191" algn="l" defTabSz="98746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74921" algn="l" defTabSz="98746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68651" algn="l" defTabSz="98746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62382" algn="l" defTabSz="98746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56112" algn="l" defTabSz="98746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49842" algn="l" defTabSz="98746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hyperlink" Target="https://www.google.it/url?sa=i&amp;rct=j&amp;q=&amp;esrc=s&amp;source=images&amp;cd=&amp;cad=rja&amp;uact=8&amp;ved=2ahUKEwjW75n4-u7dAhXNJ1AKHb_VAO8QjRx6BAgBEAU&amp;url=https://www.mckinstech.com/product/cyberpower-pc/&amp;psig=AOvVaw2H5I1M0-aKqQ03-LHS8CbH&amp;ust=1538817201460895" TargetMode="External"/><Relationship Id="rId7" Type="http://schemas.openxmlformats.org/officeDocument/2006/relationships/hyperlink" Target="https://www.google.it/url?sa=i&amp;rct=j&amp;q=&amp;esrc=s&amp;source=images&amp;cd=&amp;cad=rja&amp;uact=8&amp;ved=2ahUKEwiKqYnd--7dAhUNZVAKHVfbAjEQjRx6BAgBEAU&amp;url=https://pixabay.com/it/bordo-circuiti-traccia-1709189/&amp;psig=AOvVaw1HYt4t1dUeIjJo1MmXFos7&amp;ust=1538817365632555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hyperlink" Target="https://www.google.it/url?sa=i&amp;rct=j&amp;q=&amp;esrc=s&amp;source=images&amp;cd=&amp;cad=rja&amp;uact=8&amp;ved=2ahUKEwjjx7is--7dAhXCalAKHSw6DKUQjRx6BAgBEAU&amp;url=https://www.lg.com/in/computers/lg-19CH300&amp;psig=AOvVaw2H5I1M0-aKqQ03-LHS8CbH&amp;ust=1538817201460895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273680" y="277283"/>
            <a:ext cx="3493770" cy="2868427"/>
          </a:xfrm>
          <a:custGeom>
            <a:avLst/>
            <a:gdLst>
              <a:gd name="G0" fmla="+- 0 0 0"/>
              <a:gd name="G1" fmla="+- 21600 0 0"/>
              <a:gd name="G2" fmla="+- 21600 0 0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0" y="10800"/>
                </a:move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lose/>
              </a:path>
            </a:pathLst>
          </a:custGeom>
          <a:solidFill>
            <a:srgbClr val="FFFFFF"/>
          </a:solidFill>
          <a:ln w="9525">
            <a:solidFill>
              <a:srgbClr val="C00000"/>
            </a:solidFill>
            <a:round/>
            <a:headEnd/>
            <a:tailEnd/>
          </a:ln>
        </p:spPr>
        <p:txBody>
          <a:bodyPr vert="horz" wrap="square" lIns="98746" tIns="49373" rIns="98746" bIns="49373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pic>
        <p:nvPicPr>
          <p:cNvPr id="4" name="Immagine 3" descr="Nuova immagine (1)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24898" y="674203"/>
            <a:ext cx="3001838" cy="1651138"/>
          </a:xfrm>
          <a:prstGeom prst="rect">
            <a:avLst/>
          </a:prstGeom>
        </p:spPr>
      </p:pic>
      <p:sp>
        <p:nvSpPr>
          <p:cNvPr id="6" name="AutoShape 2"/>
          <p:cNvSpPr>
            <a:spLocks noChangeArrowheads="1"/>
          </p:cNvSpPr>
          <p:nvPr/>
        </p:nvSpPr>
        <p:spPr bwMode="auto">
          <a:xfrm rot="1795551">
            <a:off x="1527940" y="2630739"/>
            <a:ext cx="2721902" cy="1587676"/>
          </a:xfrm>
          <a:custGeom>
            <a:avLst/>
            <a:gdLst>
              <a:gd name="G0" fmla="+- 0 0 0"/>
              <a:gd name="G1" fmla="+- 21600 0 0"/>
              <a:gd name="G2" fmla="+- 21600 0 0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0" y="10800"/>
                </a:move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lose/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8746" tIns="49373" rIns="98746" bIns="49373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2163890" y="2579414"/>
            <a:ext cx="4687721" cy="1008063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  <a:alpha val="20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30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8746" tIns="49373" rIns="98746" bIns="49373" rtlCol="0" anchor="ctr"/>
          <a:lstStyle/>
          <a:p>
            <a:pPr algn="ctr"/>
            <a:endParaRPr lang="it-IT"/>
          </a:p>
        </p:txBody>
      </p:sp>
      <p:sp>
        <p:nvSpPr>
          <p:cNvPr id="8" name="Rettangolo 7"/>
          <p:cNvSpPr/>
          <p:nvPr/>
        </p:nvSpPr>
        <p:spPr>
          <a:xfrm>
            <a:off x="2316988" y="2817566"/>
            <a:ext cx="4505408" cy="499820"/>
          </a:xfrm>
          <a:prstGeom prst="rect">
            <a:avLst/>
          </a:prstGeom>
          <a:noFill/>
        </p:spPr>
        <p:txBody>
          <a:bodyPr wrap="none" lIns="98746" tIns="49373" rIns="98746" bIns="49373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it-IT" sz="2600" b="1" spc="54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Narrow" pitchFamily="34" charset="0"/>
              </a:rPr>
              <a:t>RESPONSABILE INFORMATICO</a:t>
            </a:r>
          </a:p>
        </p:txBody>
      </p:sp>
      <p:sp>
        <p:nvSpPr>
          <p:cNvPr id="10" name="Rettangolo 9"/>
          <p:cNvSpPr/>
          <p:nvPr/>
        </p:nvSpPr>
        <p:spPr>
          <a:xfrm>
            <a:off x="1728242" y="3816176"/>
            <a:ext cx="3669473" cy="684486"/>
          </a:xfrm>
          <a:prstGeom prst="rect">
            <a:avLst/>
          </a:prstGeom>
          <a:noFill/>
        </p:spPr>
        <p:txBody>
          <a:bodyPr wrap="none" lIns="98746" tIns="49373" rIns="98746" bIns="49373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it-IT" b="1" spc="54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Narrow" pitchFamily="34" charset="0"/>
              </a:rPr>
              <a:t>SEI DISOCCUPATO? FAI CENTRO!</a:t>
            </a:r>
          </a:p>
          <a:p>
            <a:pPr algn="ctr"/>
            <a:r>
              <a:rPr lang="it-IT" b="1" spc="54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Narrow" pitchFamily="34" charset="0"/>
              </a:rPr>
              <a:t>INVESTI NEL SAPERE TECNICO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432098" y="4464248"/>
            <a:ext cx="6480720" cy="792208"/>
          </a:xfrm>
          <a:prstGeom prst="rect">
            <a:avLst/>
          </a:prstGeom>
          <a:noFill/>
        </p:spPr>
        <p:txBody>
          <a:bodyPr wrap="square" lIns="98746" tIns="49373" rIns="98746" bIns="49373" rtlCol="0">
            <a:spAutoFit/>
          </a:bodyPr>
          <a:lstStyle/>
          <a:p>
            <a:r>
              <a:rPr lang="it-IT" sz="1500" b="1" dirty="0">
                <a:latin typeface="Arial Narrow" pitchFamily="34" charset="0"/>
              </a:rPr>
              <a:t>Conoscere e approfondire l’innovazione promossa dal mondo </a:t>
            </a:r>
            <a:r>
              <a:rPr lang="it-IT" sz="1500" b="1" dirty="0" smtClean="0">
                <a:latin typeface="Arial Narrow" pitchFamily="34" charset="0"/>
              </a:rPr>
              <a:t>informatico è </a:t>
            </a:r>
            <a:r>
              <a:rPr lang="it-IT" sz="1500" b="1" dirty="0">
                <a:latin typeface="Arial Narrow" pitchFamily="34" charset="0"/>
              </a:rPr>
              <a:t>indispensabile non solo per trovare un impiego, ma per </a:t>
            </a:r>
            <a:r>
              <a:rPr lang="it-IT" sz="1500" b="1" dirty="0" smtClean="0">
                <a:latin typeface="Arial Narrow" pitchFamily="34" charset="0"/>
              </a:rPr>
              <a:t>mantenerlo con </a:t>
            </a:r>
            <a:r>
              <a:rPr lang="it-IT" sz="1500" b="1" dirty="0">
                <a:latin typeface="Arial Narrow" pitchFamily="34" charset="0"/>
              </a:rPr>
              <a:t>soddisfazione.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563541" y="5256336"/>
            <a:ext cx="6051535" cy="4931802"/>
          </a:xfrm>
          <a:prstGeom prst="rect">
            <a:avLst/>
          </a:prstGeom>
          <a:noFill/>
        </p:spPr>
        <p:txBody>
          <a:bodyPr wrap="none" lIns="98746" tIns="49373" rIns="98746" bIns="49373" rtlCol="0">
            <a:spAutoFit/>
          </a:bodyPr>
          <a:lstStyle/>
          <a:p>
            <a:pPr algn="ctr"/>
            <a:r>
              <a:rPr lang="it-IT" sz="2000" b="1" dirty="0">
                <a:solidFill>
                  <a:srgbClr val="C00000"/>
                </a:solidFill>
                <a:latin typeface="Arial Narrow" pitchFamily="34" charset="0"/>
              </a:rPr>
              <a:t>ISCRIVITI AL CORSO entro </a:t>
            </a:r>
            <a:r>
              <a:rPr lang="it-IT" sz="2000" b="1" dirty="0" smtClean="0">
                <a:solidFill>
                  <a:srgbClr val="C00000"/>
                </a:solidFill>
                <a:latin typeface="Arial Narrow" pitchFamily="34" charset="0"/>
              </a:rPr>
              <a:t>venerdì </a:t>
            </a:r>
            <a:r>
              <a:rPr lang="it-IT" sz="2000" b="1" dirty="0">
                <a:solidFill>
                  <a:srgbClr val="C00000"/>
                </a:solidFill>
                <a:latin typeface="Arial Narrow" pitchFamily="34" charset="0"/>
              </a:rPr>
              <a:t>12 ottobre 2018!</a:t>
            </a:r>
          </a:p>
          <a:p>
            <a:pPr>
              <a:buFont typeface="Wingdings" pitchFamily="2" charset="2"/>
              <a:buChar char="v"/>
            </a:pPr>
            <a:r>
              <a:rPr lang="it-IT" sz="1500" b="1" dirty="0">
                <a:latin typeface="Arial Narrow" pitchFamily="34" charset="0"/>
              </a:rPr>
              <a:t>Il corso si svolge a Trento, nella sede dell’UPT, in Passaggio </a:t>
            </a:r>
            <a:r>
              <a:rPr lang="it-IT" sz="1500" b="1" dirty="0" err="1">
                <a:latin typeface="Arial Narrow" pitchFamily="34" charset="0"/>
              </a:rPr>
              <a:t>Peterlongo</a:t>
            </a:r>
            <a:r>
              <a:rPr lang="it-IT" sz="1500" b="1" dirty="0">
                <a:latin typeface="Arial Narrow" pitchFamily="34" charset="0"/>
              </a:rPr>
              <a:t>, n 8</a:t>
            </a:r>
          </a:p>
          <a:p>
            <a:pPr>
              <a:buFont typeface="Wingdings" pitchFamily="2" charset="2"/>
              <a:buChar char="v"/>
            </a:pPr>
            <a:r>
              <a:rPr lang="it-IT" sz="1500" b="1" dirty="0">
                <a:latin typeface="Arial Narrow" pitchFamily="34" charset="0"/>
              </a:rPr>
              <a:t>Durata dal 15 ottobre 2018 al 20 dicembre 2018</a:t>
            </a:r>
          </a:p>
          <a:p>
            <a:pPr>
              <a:buFont typeface="Wingdings" pitchFamily="2" charset="2"/>
              <a:buChar char="v"/>
            </a:pPr>
            <a:r>
              <a:rPr lang="it-IT" sz="1500" b="1" dirty="0" smtClean="0">
                <a:latin typeface="Arial Narrow" pitchFamily="34" charset="0"/>
              </a:rPr>
              <a:t>150 </a:t>
            </a:r>
            <a:r>
              <a:rPr lang="it-IT" sz="1500" b="1" dirty="0">
                <a:latin typeface="Arial Narrow" pitchFamily="34" charset="0"/>
              </a:rPr>
              <a:t>ORE </a:t>
            </a:r>
            <a:r>
              <a:rPr lang="it-IT" sz="1500" b="1" dirty="0" err="1">
                <a:latin typeface="Arial Narrow" pitchFamily="34" charset="0"/>
              </a:rPr>
              <a:t>DI</a:t>
            </a:r>
            <a:r>
              <a:rPr lang="it-IT" sz="1500" b="1" dirty="0">
                <a:latin typeface="Arial Narrow" pitchFamily="34" charset="0"/>
              </a:rPr>
              <a:t> </a:t>
            </a:r>
            <a:r>
              <a:rPr lang="it-IT" sz="1500" b="1" dirty="0" smtClean="0">
                <a:latin typeface="Arial Narrow" pitchFamily="34" charset="0"/>
              </a:rPr>
              <a:t>AULA E LABORATORIO </a:t>
            </a:r>
            <a:r>
              <a:rPr lang="it-IT" sz="1500" b="1" dirty="0">
                <a:latin typeface="Arial Narrow" pitchFamily="34" charset="0"/>
              </a:rPr>
              <a:t>INFORMATICO </a:t>
            </a:r>
          </a:p>
          <a:p>
            <a:pPr>
              <a:buFont typeface="Wingdings" pitchFamily="2" charset="2"/>
              <a:buChar char="v"/>
            </a:pPr>
            <a:r>
              <a:rPr lang="it-IT" sz="1500" b="1" dirty="0">
                <a:latin typeface="Arial Narrow" pitchFamily="34" charset="0"/>
              </a:rPr>
              <a:t>40 ORE </a:t>
            </a:r>
            <a:r>
              <a:rPr lang="it-IT" sz="1500" b="1" dirty="0" err="1">
                <a:latin typeface="Arial Narrow" pitchFamily="34" charset="0"/>
              </a:rPr>
              <a:t>DI</a:t>
            </a:r>
            <a:r>
              <a:rPr lang="it-IT" sz="1500" b="1" dirty="0">
                <a:latin typeface="Arial Narrow" pitchFamily="34" charset="0"/>
              </a:rPr>
              <a:t> TIROCINIO IN AZIENDA e un riconoscimento di 70 euro</a:t>
            </a:r>
          </a:p>
          <a:p>
            <a:pPr>
              <a:buFont typeface="Wingdings" pitchFamily="2" charset="2"/>
              <a:buChar char="v"/>
            </a:pPr>
            <a:r>
              <a:rPr lang="it-IT" sz="1500" b="1" dirty="0">
                <a:latin typeface="Arial Narrow" pitchFamily="34" charset="0"/>
              </a:rPr>
              <a:t>BUONO PASTO</a:t>
            </a:r>
          </a:p>
          <a:p>
            <a:endParaRPr lang="it-IT" sz="800" b="1" dirty="0">
              <a:latin typeface="Arial Narrow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it-IT" sz="1500" b="1" dirty="0">
                <a:latin typeface="Arial Narrow" pitchFamily="34" charset="0"/>
              </a:rPr>
              <a:t>CORSO CON VOUCHER</a:t>
            </a:r>
          </a:p>
          <a:p>
            <a:r>
              <a:rPr lang="it-IT" sz="1500" dirty="0">
                <a:latin typeface="Arial Narrow" pitchFamily="34" charset="0"/>
              </a:rPr>
              <a:t>oppure in regime privato a 2.000 EURO</a:t>
            </a:r>
          </a:p>
          <a:p>
            <a:endParaRPr lang="it-IT" sz="800" b="1" dirty="0">
              <a:latin typeface="Arial Narrow" pitchFamily="34" charset="0"/>
            </a:endParaRPr>
          </a:p>
          <a:p>
            <a:pPr algn="ctr"/>
            <a:r>
              <a:rPr lang="it-IT" sz="1500" b="1" dirty="0">
                <a:solidFill>
                  <a:srgbClr val="C00000"/>
                </a:solidFill>
                <a:latin typeface="Arial Narrow" pitchFamily="34" charset="0"/>
              </a:rPr>
              <a:t>TROVERAI DOCENTI QUALIFICATI E UN CONTESTO CHE TI AFFIANCHERA’ </a:t>
            </a:r>
          </a:p>
          <a:p>
            <a:pPr algn="ctr"/>
            <a:r>
              <a:rPr lang="it-IT" sz="1500" b="1" dirty="0">
                <a:solidFill>
                  <a:srgbClr val="C00000"/>
                </a:solidFill>
                <a:latin typeface="Arial Narrow" pitchFamily="34" charset="0"/>
              </a:rPr>
              <a:t>NELLA VALORIZZAZIONE DELL’ESPERIENZA </a:t>
            </a:r>
            <a:r>
              <a:rPr lang="it-IT" sz="1500" b="1" dirty="0" err="1">
                <a:solidFill>
                  <a:srgbClr val="C00000"/>
                </a:solidFill>
                <a:latin typeface="Arial Narrow" pitchFamily="34" charset="0"/>
              </a:rPr>
              <a:t>DI</a:t>
            </a:r>
            <a:r>
              <a:rPr lang="it-IT" sz="1500" b="1" dirty="0">
                <a:solidFill>
                  <a:srgbClr val="C00000"/>
                </a:solidFill>
                <a:latin typeface="Arial Narrow" pitchFamily="34" charset="0"/>
              </a:rPr>
              <a:t> TIROCINIO AZIENDALE</a:t>
            </a:r>
            <a:r>
              <a:rPr lang="it-IT" sz="1400" b="1" dirty="0">
                <a:solidFill>
                  <a:srgbClr val="C00000"/>
                </a:solidFill>
                <a:latin typeface="Arial Narrow" pitchFamily="34" charset="0"/>
              </a:rPr>
              <a:t>.</a:t>
            </a:r>
          </a:p>
          <a:p>
            <a:endParaRPr lang="it-IT" sz="800" b="1" dirty="0">
              <a:solidFill>
                <a:srgbClr val="C00000"/>
              </a:solidFill>
              <a:latin typeface="Arial Narrow" pitchFamily="34" charset="0"/>
            </a:endParaRPr>
          </a:p>
          <a:p>
            <a:r>
              <a:rPr lang="it-IT" sz="1500" b="1" dirty="0">
                <a:latin typeface="Arial Narrow" pitchFamily="34" charset="0"/>
              </a:rPr>
              <a:t>CONTENUTI:</a:t>
            </a:r>
          </a:p>
          <a:p>
            <a:r>
              <a:rPr lang="it-IT" sz="1500" dirty="0" smtClean="0">
                <a:latin typeface="Arial Narrow" pitchFamily="34" charset="0"/>
              </a:rPr>
              <a:t>Hardware</a:t>
            </a:r>
            <a:r>
              <a:rPr lang="it-IT" sz="1500" dirty="0">
                <a:latin typeface="Arial Narrow" pitchFamily="34" charset="0"/>
              </a:rPr>
              <a:t>, Software, </a:t>
            </a:r>
            <a:r>
              <a:rPr lang="it-IT" sz="1500" dirty="0" err="1">
                <a:latin typeface="Arial Narrow" pitchFamily="34" charset="0"/>
              </a:rPr>
              <a:t>Cloud</a:t>
            </a:r>
            <a:r>
              <a:rPr lang="it-IT" sz="1500" dirty="0">
                <a:latin typeface="Arial Narrow" pitchFamily="34" charset="0"/>
              </a:rPr>
              <a:t>, </a:t>
            </a:r>
            <a:r>
              <a:rPr lang="it-IT" sz="1500" dirty="0" err="1">
                <a:latin typeface="Arial Narrow" pitchFamily="34" charset="0"/>
              </a:rPr>
              <a:t>Networking</a:t>
            </a:r>
            <a:r>
              <a:rPr lang="it-IT" sz="1500" dirty="0">
                <a:latin typeface="Arial Narrow" pitchFamily="34" charset="0"/>
              </a:rPr>
              <a:t>, </a:t>
            </a:r>
            <a:r>
              <a:rPr lang="it-IT" sz="1500" dirty="0" smtClean="0">
                <a:latin typeface="Arial Narrow" pitchFamily="34" charset="0"/>
              </a:rPr>
              <a:t>Trattamento </a:t>
            </a:r>
            <a:r>
              <a:rPr lang="it-IT" sz="1500" dirty="0">
                <a:latin typeface="Arial Narrow" pitchFamily="34" charset="0"/>
              </a:rPr>
              <a:t>dati e tanto altro.</a:t>
            </a:r>
          </a:p>
          <a:p>
            <a:endParaRPr lang="it-IT" sz="1500" dirty="0">
              <a:solidFill>
                <a:srgbClr val="C00000"/>
              </a:solidFill>
              <a:latin typeface="Arial Narrow" pitchFamily="34" charset="0"/>
            </a:endParaRPr>
          </a:p>
          <a:p>
            <a:endParaRPr lang="it-IT" sz="1500" b="1" dirty="0">
              <a:latin typeface="Arial Narrow" pitchFamily="34" charset="0"/>
            </a:endParaRPr>
          </a:p>
          <a:p>
            <a:endParaRPr lang="it-IT" sz="1500" b="1" dirty="0">
              <a:latin typeface="Arial Narrow" pitchFamily="34" charset="0"/>
            </a:endParaRPr>
          </a:p>
          <a:p>
            <a:endParaRPr lang="it-IT" sz="1500" b="1" dirty="0">
              <a:latin typeface="Arial Narrow" pitchFamily="34" charset="0"/>
            </a:endParaRPr>
          </a:p>
          <a:p>
            <a:endParaRPr lang="it-IT" sz="1500" b="1" dirty="0">
              <a:latin typeface="Arial Narrow" pitchFamily="34" charset="0"/>
            </a:endParaRPr>
          </a:p>
          <a:p>
            <a:endParaRPr lang="it-IT" sz="1500" b="1" dirty="0">
              <a:latin typeface="Arial Narrow" pitchFamily="34" charset="0"/>
            </a:endParaRPr>
          </a:p>
          <a:p>
            <a:endParaRPr lang="it-IT" sz="1500" b="1" dirty="0">
              <a:latin typeface="Arial Narrow" pitchFamily="34" charset="0"/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2448322" y="8712720"/>
            <a:ext cx="350974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b="1" dirty="0" smtClean="0">
                <a:latin typeface="Arial Narrow" pitchFamily="34" charset="0"/>
              </a:rPr>
              <a:t>PER ISCRIZIONI:</a:t>
            </a:r>
          </a:p>
          <a:p>
            <a:r>
              <a:rPr lang="it-IT" sz="1200" dirty="0" smtClean="0">
                <a:latin typeface="Arial Narrow" pitchFamily="34" charset="0"/>
              </a:rPr>
              <a:t>Segreteria Formazione Continua</a:t>
            </a:r>
          </a:p>
          <a:p>
            <a:r>
              <a:rPr lang="it-IT" sz="1200" dirty="0" smtClean="0">
                <a:latin typeface="Arial Narrow" pitchFamily="34" charset="0"/>
              </a:rPr>
              <a:t>Via Prati 22  </a:t>
            </a:r>
            <a:r>
              <a:rPr lang="it-IT" sz="1200" dirty="0" err="1" smtClean="0">
                <a:latin typeface="Arial Narrow" pitchFamily="34" charset="0"/>
              </a:rPr>
              <a:t>-Trento</a:t>
            </a:r>
            <a:endParaRPr lang="it-IT" sz="1200" dirty="0" smtClean="0">
              <a:latin typeface="Arial Narrow" pitchFamily="34" charset="0"/>
            </a:endParaRPr>
          </a:p>
          <a:p>
            <a:r>
              <a:rPr lang="it-IT" sz="1200" dirty="0" smtClean="0">
                <a:latin typeface="Arial Narrow" pitchFamily="34" charset="0"/>
              </a:rPr>
              <a:t>Tel. 0461 260323   -  mail: segreteria.formazione@cfp-upt.it</a:t>
            </a:r>
          </a:p>
          <a:p>
            <a:endParaRPr lang="it-IT" sz="1200" dirty="0">
              <a:latin typeface="Arial Narrow" pitchFamily="34" charset="0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4464546" y="575816"/>
            <a:ext cx="1972014" cy="8156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b="1" dirty="0" smtClean="0">
                <a:latin typeface="Arial Narrow" pitchFamily="34" charset="0"/>
              </a:rPr>
              <a:t>FORMAZIONE XTE</a:t>
            </a:r>
          </a:p>
          <a:p>
            <a:pPr algn="ctr"/>
            <a:r>
              <a:rPr lang="it-IT" sz="1400" dirty="0" smtClean="0">
                <a:latin typeface="Arial Narrow" pitchFamily="34" charset="0"/>
              </a:rPr>
              <a:t>CORSI </a:t>
            </a:r>
            <a:r>
              <a:rPr lang="it-IT" sz="1400" dirty="0" err="1" smtClean="0">
                <a:latin typeface="Arial Narrow" pitchFamily="34" charset="0"/>
              </a:rPr>
              <a:t>DI</a:t>
            </a:r>
            <a:r>
              <a:rPr lang="it-IT" sz="1400" dirty="0" smtClean="0">
                <a:latin typeface="Arial Narrow" pitchFamily="34" charset="0"/>
              </a:rPr>
              <a:t> FORMAZIONE</a:t>
            </a:r>
          </a:p>
          <a:p>
            <a:pPr algn="ctr"/>
            <a:r>
              <a:rPr lang="it-IT" sz="1400" dirty="0" smtClean="0">
                <a:latin typeface="Arial Narrow" pitchFamily="34" charset="0"/>
              </a:rPr>
              <a:t>PER DISOCCUPATI</a:t>
            </a:r>
            <a:endParaRPr lang="it-IT" sz="1400" dirty="0">
              <a:latin typeface="Arial Narrow" pitchFamily="34" charset="0"/>
            </a:endParaRPr>
          </a:p>
        </p:txBody>
      </p:sp>
      <p:pic>
        <p:nvPicPr>
          <p:cNvPr id="1028" name="Picture 4" descr="Immagine correlata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2138" y="8496696"/>
            <a:ext cx="1224136" cy="1224136"/>
          </a:xfrm>
          <a:prstGeom prst="rect">
            <a:avLst/>
          </a:prstGeom>
          <a:noFill/>
        </p:spPr>
      </p:pic>
      <p:pic>
        <p:nvPicPr>
          <p:cNvPr id="1030" name="Picture 6" descr="Risultati immagini per PC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 l="14547" t="5540" r="12727" b="6220"/>
          <a:stretch>
            <a:fillRect/>
          </a:stretch>
        </p:blipFill>
        <p:spPr bwMode="auto">
          <a:xfrm>
            <a:off x="5616674" y="6552480"/>
            <a:ext cx="936104" cy="748883"/>
          </a:xfrm>
          <a:prstGeom prst="rect">
            <a:avLst/>
          </a:prstGeom>
          <a:noFill/>
        </p:spPr>
      </p:pic>
      <p:pic>
        <p:nvPicPr>
          <p:cNvPr id="1034" name="Picture 10" descr="Risultati immagini per CIRCUITI PC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 t="21357" b="12928"/>
          <a:stretch>
            <a:fillRect/>
          </a:stretch>
        </p:blipFill>
        <p:spPr bwMode="auto">
          <a:xfrm>
            <a:off x="4464546" y="1439912"/>
            <a:ext cx="1974056" cy="8640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160</Words>
  <Application>Microsoft Office PowerPoint</Application>
  <PresentationFormat>Personalizzato</PresentationFormat>
  <Paragraphs>31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claudia.mammani</dc:creator>
  <cp:lastModifiedBy>cecilia.lucianer</cp:lastModifiedBy>
  <cp:revision>8</cp:revision>
  <dcterms:created xsi:type="dcterms:W3CDTF">2018-10-05T08:30:22Z</dcterms:created>
  <dcterms:modified xsi:type="dcterms:W3CDTF">2018-10-05T10:24:45Z</dcterms:modified>
</cp:coreProperties>
</file>